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7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9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4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0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0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8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2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9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0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142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Обособление уточняющих членов предложения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38171"/>
            <a:ext cx="9144000" cy="10196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Урок русского языка в 8 классе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</a:rPr>
              <a:t>Как определить, есть ли в предложении </a:t>
            </a:r>
            <a:r>
              <a:rPr lang="ru-RU" sz="4800" b="1" dirty="0" smtClean="0">
                <a:solidFill>
                  <a:srgbClr val="FF0000"/>
                </a:solidFill>
              </a:rPr>
              <a:t>уточняющий второстепенный член</a:t>
            </a:r>
            <a:r>
              <a:rPr lang="ru-RU" sz="4800" b="1" dirty="0" smtClean="0">
                <a:solidFill>
                  <a:schemeClr val="accent2"/>
                </a:solidFill>
              </a:rPr>
              <a:t>?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858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где? </a:t>
            </a:r>
            <a:r>
              <a:rPr lang="ru-RU" sz="4400" dirty="0" smtClean="0">
                <a:solidFill>
                  <a:srgbClr val="FF0000"/>
                </a:solidFill>
              </a:rPr>
              <a:t>где именно?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когда? </a:t>
            </a:r>
            <a:r>
              <a:rPr lang="ru-RU" sz="4400" dirty="0" smtClean="0">
                <a:solidFill>
                  <a:srgbClr val="FF0000"/>
                </a:solidFill>
              </a:rPr>
              <a:t>когда именно?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как? </a:t>
            </a:r>
            <a:r>
              <a:rPr lang="ru-RU" sz="4400" dirty="0" smtClean="0">
                <a:solidFill>
                  <a:srgbClr val="FF0000"/>
                </a:solidFill>
              </a:rPr>
              <a:t>как именно?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какая? </a:t>
            </a:r>
            <a:r>
              <a:rPr lang="ru-RU" sz="4400" dirty="0" smtClean="0">
                <a:solidFill>
                  <a:srgbClr val="FF0000"/>
                </a:solidFill>
              </a:rPr>
              <a:t>какая именно?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4695371" y="4194490"/>
            <a:ext cx="2046514" cy="42091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4539343" y="2959634"/>
            <a:ext cx="2634342" cy="51922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4695371" y="1823088"/>
            <a:ext cx="2046514" cy="42091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4539343" y="5231258"/>
            <a:ext cx="2634342" cy="51922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6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Возможно ли </a:t>
            </a:r>
            <a:r>
              <a:rPr lang="ru-RU" b="1" dirty="0" smtClean="0">
                <a:solidFill>
                  <a:srgbClr val="FF0000"/>
                </a:solidFill>
              </a:rPr>
              <a:t>ошибиться</a:t>
            </a:r>
            <a:r>
              <a:rPr lang="ru-RU" b="1" dirty="0" smtClean="0">
                <a:solidFill>
                  <a:schemeClr val="accent2"/>
                </a:solidFill>
              </a:rPr>
              <a:t> в определении уточняющих членов предложения?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771" y="2119085"/>
            <a:ext cx="11654972" cy="4412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accent2"/>
                </a:solidFill>
              </a:rPr>
              <a:t>Теперь, в конце июня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, в лесу было особенно хорошо.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когда? когда именно?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3200" i="1" dirty="0" smtClean="0">
                <a:solidFill>
                  <a:schemeClr val="accent2"/>
                </a:solidFill>
              </a:rPr>
              <a:t>Через тёмный лес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3200" i="1" dirty="0" smtClean="0">
                <a:solidFill>
                  <a:schemeClr val="accent2"/>
                </a:solidFill>
              </a:rPr>
              <a:t> </a:t>
            </a:r>
            <a:r>
              <a:rPr lang="ru-RU" sz="3200" i="1" strike="sngStrike" dirty="0" smtClean="0">
                <a:solidFill>
                  <a:schemeClr val="accent2"/>
                </a:solidFill>
              </a:rPr>
              <a:t>через глухие овраги</a:t>
            </a:r>
            <a:r>
              <a:rPr lang="ru-RU" sz="3200" i="1" dirty="0" smtClean="0">
                <a:solidFill>
                  <a:schemeClr val="accent2"/>
                </a:solidFill>
              </a:rPr>
              <a:t> 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пробирается с добычей старый волк.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где? где? - </a:t>
            </a:r>
            <a:r>
              <a:rPr lang="ru-RU" sz="4000" b="1" dirty="0" smtClean="0">
                <a:solidFill>
                  <a:srgbClr val="FF0000"/>
                </a:solidFill>
                <a:cs typeface="Vrinda" panose="020B0502040204020203" pitchFamily="34" charset="0"/>
              </a:rPr>
              <a:t>[</a:t>
            </a:r>
            <a:r>
              <a:rPr lang="ru-RU" sz="4000" b="1" dirty="0" smtClean="0">
                <a:solidFill>
                  <a:srgbClr val="FF0000"/>
                </a:solidFill>
              </a:rPr>
              <a:t>О, О</a:t>
            </a:r>
            <a:r>
              <a:rPr lang="ru-RU" sz="4000" b="1" dirty="0" smtClean="0">
                <a:solidFill>
                  <a:srgbClr val="FF0000"/>
                </a:solidFill>
                <a:cs typeface="Vrinda" panose="020B0502040204020203" pitchFamily="34" charset="0"/>
              </a:rPr>
              <a:t>]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accent2"/>
                </a:solidFill>
              </a:rPr>
              <a:t>Летом </a:t>
            </a:r>
            <a:r>
              <a:rPr lang="ru-RU" sz="3200" i="1" strike="sngStrike" dirty="0" smtClean="0">
                <a:solidFill>
                  <a:schemeClr val="accent2"/>
                </a:solidFill>
              </a:rPr>
              <a:t>возле нашего домика</a:t>
            </a:r>
            <a:r>
              <a:rPr lang="ru-RU" sz="3200" i="1" dirty="0" smtClean="0">
                <a:solidFill>
                  <a:schemeClr val="accent2"/>
                </a:solidFill>
              </a:rPr>
              <a:t> 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нашли гнездо дятлов.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когда? где?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82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2"/>
                </a:solidFill>
              </a:rPr>
              <a:t>Домашнее задание: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09371"/>
            <a:ext cx="10515600" cy="3767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пр. 392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(в соответствии с заданием)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6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Повторим изученное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49713"/>
            <a:ext cx="10515600" cy="3927249"/>
          </a:xfrm>
        </p:spPr>
        <p:txBody>
          <a:bodyPr/>
          <a:lstStyle/>
          <a:p>
            <a:pPr marL="0" indent="0">
              <a:buNone/>
            </a:pP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</a:rPr>
              <a:t>Разделите предлоги на две группы: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i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виду, включая, вследствие, наряду с, помимо, вопреки, кроме, несмотря на, согласно, за исключением.</a:t>
            </a:r>
            <a:endParaRPr lang="ru-RU" sz="36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4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Повторим изученное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0699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</a:rPr>
              <a:t>Разделите предлоги на две группы: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i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виду, </a:t>
            </a:r>
            <a:r>
              <a:rPr lang="ru-RU" sz="3600" i="1" dirty="0" smtClean="0">
                <a:solidFill>
                  <a:srgbClr val="FF0000"/>
                </a:solidFill>
              </a:rPr>
              <a:t>включая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, вследствие, </a:t>
            </a:r>
            <a:r>
              <a:rPr lang="ru-RU" sz="3600" i="1" dirty="0" smtClean="0">
                <a:solidFill>
                  <a:srgbClr val="FF0000"/>
                </a:solidFill>
              </a:rPr>
              <a:t>наряду с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3600" i="1" dirty="0" smtClean="0">
                <a:solidFill>
                  <a:srgbClr val="FF0000"/>
                </a:solidFill>
              </a:rPr>
              <a:t>помимо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, вопреки, </a:t>
            </a:r>
            <a:r>
              <a:rPr lang="ru-RU" sz="3600" i="1" dirty="0" smtClean="0">
                <a:solidFill>
                  <a:srgbClr val="FF0000"/>
                </a:solidFill>
              </a:rPr>
              <a:t>кроме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, несмотря на, согласно, </a:t>
            </a:r>
            <a:r>
              <a:rPr lang="ru-RU" sz="3600" i="1" dirty="0" smtClean="0">
                <a:solidFill>
                  <a:srgbClr val="FF0000"/>
                </a:solidFill>
              </a:rPr>
              <a:t>за исключением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3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72" y="4891314"/>
            <a:ext cx="2140874" cy="179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36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365125"/>
            <a:ext cx="11742057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2"/>
                </a:solidFill>
              </a:rPr>
              <a:t>Условия обособления обстоятельств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45885" y="1506311"/>
            <a:ext cx="5181600" cy="4351338"/>
          </a:xfrm>
          <a:ln w="19050">
            <a:solidFill>
              <a:srgbClr val="00CC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00CC00"/>
                </a:solidFill>
              </a:rPr>
              <a:t>Обособляются</a:t>
            </a:r>
          </a:p>
          <a:p>
            <a:pPr marL="0" indent="0" algn="ctr">
              <a:buNone/>
            </a:pPr>
            <a:endParaRPr lang="ru-RU" sz="2000" b="1" u="sng" dirty="0" smtClean="0">
              <a:solidFill>
                <a:srgbClr val="00CC00"/>
              </a:solidFill>
            </a:endParaRPr>
          </a:p>
          <a:p>
            <a:pPr marL="742950" indent="-742950">
              <a:buAutoNum type="arabicParenR"/>
            </a:pPr>
            <a:r>
              <a:rPr lang="ru-RU" sz="3200" dirty="0" err="1" smtClean="0">
                <a:solidFill>
                  <a:srgbClr val="00CC00"/>
                </a:solidFill>
              </a:rPr>
              <a:t>дееприч</a:t>
            </a:r>
            <a:r>
              <a:rPr lang="ru-RU" sz="3200" dirty="0" smtClean="0">
                <a:solidFill>
                  <a:srgbClr val="00CC00"/>
                </a:solidFill>
              </a:rPr>
              <a:t>.</a:t>
            </a:r>
          </a:p>
          <a:p>
            <a:pPr marL="742950" indent="-742950">
              <a:buAutoNum type="arabicParenR"/>
            </a:pPr>
            <a:r>
              <a:rPr lang="ru-RU" sz="3200" dirty="0" err="1">
                <a:solidFill>
                  <a:srgbClr val="00CC00"/>
                </a:solidFill>
              </a:rPr>
              <a:t>д</a:t>
            </a:r>
            <a:r>
              <a:rPr lang="ru-RU" sz="3200" dirty="0" err="1" smtClean="0">
                <a:solidFill>
                  <a:srgbClr val="00CC00"/>
                </a:solidFill>
              </a:rPr>
              <a:t>ееприч</a:t>
            </a:r>
            <a:r>
              <a:rPr lang="ru-RU" sz="3200" dirty="0" smtClean="0">
                <a:solidFill>
                  <a:srgbClr val="00CC00"/>
                </a:solidFill>
              </a:rPr>
              <a:t>. оборот</a:t>
            </a:r>
          </a:p>
          <a:p>
            <a:pPr marL="742950" indent="-742950">
              <a:buAutoNum type="arabicParenR"/>
            </a:pPr>
            <a:r>
              <a:rPr lang="ru-RU" sz="3200" dirty="0" smtClean="0">
                <a:solidFill>
                  <a:srgbClr val="00CC00"/>
                </a:solidFill>
              </a:rPr>
              <a:t>«несмотря на»</a:t>
            </a:r>
          </a:p>
          <a:p>
            <a:pPr marL="742950" indent="-742950">
              <a:buAutoNum type="arabicParenR"/>
            </a:pPr>
            <a:r>
              <a:rPr lang="ru-RU" sz="3200" dirty="0" smtClean="0">
                <a:solidFill>
                  <a:srgbClr val="00CC00"/>
                </a:solidFill>
              </a:rPr>
              <a:t>«предлог + сущ</a:t>
            </a:r>
            <a:r>
              <a:rPr lang="ru-RU" sz="3200" smtClean="0">
                <a:solidFill>
                  <a:srgbClr val="00CC00"/>
                </a:solidFill>
              </a:rPr>
              <a:t>.» </a:t>
            </a:r>
            <a:r>
              <a:rPr lang="ru-RU" sz="3200" u="sng" smtClean="0">
                <a:solidFill>
                  <a:srgbClr val="00CC00"/>
                </a:solidFill>
              </a:rPr>
              <a:t>перед</a:t>
            </a:r>
            <a:r>
              <a:rPr lang="ru-RU" sz="3200" smtClean="0">
                <a:solidFill>
                  <a:srgbClr val="00CC00"/>
                </a:solidFill>
              </a:rPr>
              <a:t> сказуемым</a:t>
            </a:r>
            <a:endParaRPr lang="ru-RU" sz="3200" dirty="0">
              <a:solidFill>
                <a:srgbClr val="00CC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270170" y="1506311"/>
            <a:ext cx="5181600" cy="4351338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FF0000"/>
                </a:solidFill>
              </a:rPr>
              <a:t>Не обособляются</a:t>
            </a:r>
          </a:p>
          <a:p>
            <a:pPr marL="0" indent="0" algn="ctr">
              <a:buNone/>
            </a:pPr>
            <a:endParaRPr lang="ru-RU" sz="2000" b="1" u="sng" dirty="0" smtClean="0">
              <a:solidFill>
                <a:srgbClr val="FF0000"/>
              </a:solidFill>
            </a:endParaRPr>
          </a:p>
          <a:p>
            <a:pPr marL="742950" indent="-742950" algn="just">
              <a:buAutoNum type="arabicParenR"/>
            </a:pPr>
            <a:r>
              <a:rPr lang="ru-RU" sz="3200" dirty="0" err="1" smtClean="0">
                <a:solidFill>
                  <a:srgbClr val="FF0000"/>
                </a:solidFill>
              </a:rPr>
              <a:t>дееприч</a:t>
            </a:r>
            <a:r>
              <a:rPr lang="ru-RU" sz="3200" dirty="0" smtClean="0">
                <a:solidFill>
                  <a:srgbClr val="FF0000"/>
                </a:solidFill>
              </a:rPr>
              <a:t>. =</a:t>
            </a:r>
            <a:r>
              <a:rPr lang="en-US" sz="3200" dirty="0" smtClean="0">
                <a:solidFill>
                  <a:srgbClr val="FF0000"/>
                </a:solidFill>
              </a:rPr>
              <a:t>&gt;</a:t>
            </a:r>
            <a:r>
              <a:rPr lang="ru-RU" sz="3200" dirty="0" smtClean="0">
                <a:solidFill>
                  <a:srgbClr val="FF0000"/>
                </a:solidFill>
              </a:rPr>
              <a:t> наречие</a:t>
            </a:r>
          </a:p>
          <a:p>
            <a:pPr marL="742950" indent="-742950" algn="just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фразеологизм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72" y="4891314"/>
            <a:ext cx="2140874" cy="179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19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624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</a:rPr>
              <a:t>Готовимся к ОГЭ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" t="34335"/>
          <a:stretch/>
        </p:blipFill>
        <p:spPr>
          <a:xfrm>
            <a:off x="412593" y="3730170"/>
            <a:ext cx="11394541" cy="1988457"/>
          </a:xfrm>
        </p:spPr>
      </p:pic>
      <p:sp>
        <p:nvSpPr>
          <p:cNvPr id="3" name="Прямоугольник 2"/>
          <p:cNvSpPr/>
          <p:nvPr/>
        </p:nvSpPr>
        <p:spPr>
          <a:xfrm>
            <a:off x="412593" y="2324202"/>
            <a:ext cx="113945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Укажите цифры,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обозначающие границы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обособленных дополнений и обстоятельств.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0819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624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</a:rPr>
              <a:t>Готовимся к ОГЭ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" t="34335"/>
          <a:stretch/>
        </p:blipFill>
        <p:spPr>
          <a:xfrm>
            <a:off x="412593" y="3773711"/>
            <a:ext cx="11394541" cy="1988457"/>
          </a:xfrm>
        </p:spPr>
      </p:pic>
      <p:sp>
        <p:nvSpPr>
          <p:cNvPr id="3" name="Прямоугольник 2"/>
          <p:cNvSpPr/>
          <p:nvPr/>
        </p:nvSpPr>
        <p:spPr>
          <a:xfrm>
            <a:off x="412593" y="2324202"/>
            <a:ext cx="113945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Укажите цифры,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обозначающие границы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обособленных дополнений и обстоятельств.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7126514" y="3773711"/>
            <a:ext cx="464457" cy="4518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341428" y="4767939"/>
            <a:ext cx="464457" cy="4518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60286" y="5219800"/>
            <a:ext cx="464457" cy="4518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4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28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Лингвистический эксперимент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103086" y="2394857"/>
            <a:ext cx="9739085" cy="37821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Дорогие сельчане, приглашаем вас завтра на продуктовую ярмарку, которая состоится в центре села.</a:t>
            </a:r>
          </a:p>
          <a:p>
            <a:pPr marL="2743200" lvl="6" indent="0" algn="r">
              <a:buNone/>
            </a:pPr>
            <a:endParaRPr lang="ru-RU" sz="3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743200" lvl="6" indent="0" algn="r">
              <a:buNone/>
            </a:pPr>
            <a:r>
              <a:rPr lang="ru-RU" sz="3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 уважением, ваша поселковая Администрация</a:t>
            </a:r>
            <a:endParaRPr lang="ru-RU" sz="3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7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Какие члены предложения могут выступать в роли уточняющих?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286553"/>
              </p:ext>
            </p:extLst>
          </p:nvPr>
        </p:nvGraphicFramePr>
        <p:xfrm>
          <a:off x="333829" y="1825625"/>
          <a:ext cx="11480799" cy="467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6759">
                  <a:extLst>
                    <a:ext uri="{9D8B030D-6E8A-4147-A177-3AD203B41FA5}">
                      <a16:colId xmlns:a16="http://schemas.microsoft.com/office/drawing/2014/main" val="409615266"/>
                    </a:ext>
                  </a:extLst>
                </a:gridCol>
                <a:gridCol w="4704040">
                  <a:extLst>
                    <a:ext uri="{9D8B030D-6E8A-4147-A177-3AD203B41FA5}">
                      <a16:colId xmlns:a16="http://schemas.microsoft.com/office/drawing/2014/main" val="3427777217"/>
                    </a:ext>
                  </a:extLst>
                </a:gridCol>
              </a:tblGrid>
              <a:tr h="5449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Пример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Уточняющий</a:t>
                      </a:r>
                      <a:r>
                        <a:rPr lang="ru-RU" sz="2400" baseline="0" dirty="0" smtClean="0"/>
                        <a:t> член предложения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34227"/>
                  </a:ext>
                </a:extLst>
              </a:tr>
              <a:tr h="1011212">
                <a:tc>
                  <a:txBody>
                    <a:bodyPr/>
                    <a:lstStyle/>
                    <a:p>
                      <a:pPr marL="72000" algn="just">
                        <a:spcBef>
                          <a:spcPts val="0"/>
                        </a:spcBef>
                      </a:pPr>
                      <a:r>
                        <a:rPr lang="ru-RU" sz="24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 середине дня, часов около двух,</a:t>
                      </a:r>
                      <a:r>
                        <a:rPr lang="ru-RU" sz="24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ко мне зашёл мой приятель.</a:t>
                      </a:r>
                      <a:endParaRPr lang="ru-RU" sz="24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sz="3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810991"/>
                  </a:ext>
                </a:extLst>
              </a:tr>
              <a:tr h="1001485">
                <a:tc>
                  <a:txBody>
                    <a:bodyPr/>
                    <a:lstStyle/>
                    <a:p>
                      <a:pPr marL="72000" algn="just">
                        <a:spcBef>
                          <a:spcPts val="0"/>
                        </a:spcBef>
                      </a:pPr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Длинная, в несколько вёрст, тень ложилась от гор на степи.</a:t>
                      </a:r>
                      <a:endParaRPr lang="ru-RU" sz="2400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sz="3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969039"/>
                  </a:ext>
                </a:extLst>
              </a:tr>
              <a:tr h="865577">
                <a:tc>
                  <a:txBody>
                    <a:bodyPr/>
                    <a:lstStyle/>
                    <a:p>
                      <a:pPr marL="72000" algn="just">
                        <a:spcBef>
                          <a:spcPts val="0"/>
                        </a:spcBef>
                      </a:pPr>
                      <a:r>
                        <a:rPr lang="ru-RU" sz="24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Он наивно, по-детски, вытер пальцами глаза.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sz="3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397420"/>
                  </a:ext>
                </a:extLst>
              </a:tr>
              <a:tr h="1250276">
                <a:tc>
                  <a:txBody>
                    <a:bodyPr/>
                    <a:lstStyle/>
                    <a:p>
                      <a:pPr marL="72000" algn="just">
                        <a:spcBef>
                          <a:spcPts val="0"/>
                        </a:spcBef>
                      </a:pPr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Здесь, в</a:t>
                      </a:r>
                      <a:r>
                        <a:rPr lang="ru-RU" sz="2400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глухом лесу, недалеко от старого болота, и расположились на ночлег партизаны.</a:t>
                      </a:r>
                      <a:endParaRPr lang="ru-RU" sz="2400" i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sz="3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078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5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Какие члены предложения могут выступать в роли уточняющих?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134079"/>
              </p:ext>
            </p:extLst>
          </p:nvPr>
        </p:nvGraphicFramePr>
        <p:xfrm>
          <a:off x="333829" y="1825625"/>
          <a:ext cx="11480799" cy="467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6759">
                  <a:extLst>
                    <a:ext uri="{9D8B030D-6E8A-4147-A177-3AD203B41FA5}">
                      <a16:colId xmlns:a16="http://schemas.microsoft.com/office/drawing/2014/main" val="409615266"/>
                    </a:ext>
                  </a:extLst>
                </a:gridCol>
                <a:gridCol w="4704040">
                  <a:extLst>
                    <a:ext uri="{9D8B030D-6E8A-4147-A177-3AD203B41FA5}">
                      <a16:colId xmlns:a16="http://schemas.microsoft.com/office/drawing/2014/main" val="3427777217"/>
                    </a:ext>
                  </a:extLst>
                </a:gridCol>
              </a:tblGrid>
              <a:tr h="5449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Пример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Уточняющий</a:t>
                      </a:r>
                      <a:r>
                        <a:rPr lang="ru-RU" sz="2400" baseline="0" dirty="0" smtClean="0"/>
                        <a:t> член предложения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34227"/>
                  </a:ext>
                </a:extLst>
              </a:tr>
              <a:tr h="1011212">
                <a:tc>
                  <a:txBody>
                    <a:bodyPr/>
                    <a:lstStyle/>
                    <a:p>
                      <a:pPr marL="72000" algn="just">
                        <a:spcBef>
                          <a:spcPts val="0"/>
                        </a:spcBef>
                      </a:pPr>
                      <a:r>
                        <a:rPr lang="ru-RU" sz="24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 середине дня, часов около двух,</a:t>
                      </a:r>
                      <a:r>
                        <a:rPr lang="ru-RU" sz="24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ко мне зашёл мой приятель.</a:t>
                      </a:r>
                      <a:endParaRPr lang="ru-RU" sz="24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уточняющее</a:t>
                      </a:r>
                      <a:r>
                        <a:rPr lang="ru-RU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о</a:t>
                      </a:r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бстоятельство 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времени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810991"/>
                  </a:ext>
                </a:extLst>
              </a:tr>
              <a:tr h="1001485">
                <a:tc>
                  <a:txBody>
                    <a:bodyPr/>
                    <a:lstStyle/>
                    <a:p>
                      <a:pPr marL="72000" algn="just">
                        <a:spcBef>
                          <a:spcPts val="0"/>
                        </a:spcBef>
                      </a:pPr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Длинная, в несколько вёрст, тень ложилась от гор на степи.</a:t>
                      </a:r>
                      <a:endParaRPr lang="ru-RU" sz="2400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уточняющее определение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969039"/>
                  </a:ext>
                </a:extLst>
              </a:tr>
              <a:tr h="865577">
                <a:tc>
                  <a:txBody>
                    <a:bodyPr/>
                    <a:lstStyle/>
                    <a:p>
                      <a:pPr marL="72000" algn="just">
                        <a:spcBef>
                          <a:spcPts val="0"/>
                        </a:spcBef>
                      </a:pPr>
                      <a:r>
                        <a:rPr lang="ru-RU" sz="24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Он наивно, по-детски, вытер пальцами глаза.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уточняющее обстоятельство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образа</a:t>
                      </a:r>
                      <a:r>
                        <a:rPr lang="ru-RU" sz="2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действия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397420"/>
                  </a:ext>
                </a:extLst>
              </a:tr>
              <a:tr h="1250276">
                <a:tc>
                  <a:txBody>
                    <a:bodyPr/>
                    <a:lstStyle/>
                    <a:p>
                      <a:pPr marL="72000" algn="just">
                        <a:spcBef>
                          <a:spcPts val="0"/>
                        </a:spcBef>
                      </a:pPr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Здесь, в</a:t>
                      </a:r>
                      <a:r>
                        <a:rPr lang="ru-RU" sz="2400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глухом лесу, недалеко от старого болота, и расположились на ночлег партизаны.</a:t>
                      </a:r>
                      <a:endParaRPr lang="ru-RU" sz="2400" i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уточняющее обстоятельство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места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078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4311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402</Words>
  <Application>Microsoft Office PowerPoint</Application>
  <PresentationFormat>Широкоэкранный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Vrinda</vt:lpstr>
      <vt:lpstr>Тема Office</vt:lpstr>
      <vt:lpstr>Обособление уточняющих членов предложения</vt:lpstr>
      <vt:lpstr>Повторим изученное</vt:lpstr>
      <vt:lpstr>Повторим изученное</vt:lpstr>
      <vt:lpstr>Условия обособления обстоятельств</vt:lpstr>
      <vt:lpstr>Готовимся к ОГЭ</vt:lpstr>
      <vt:lpstr>Готовимся к ОГЭ</vt:lpstr>
      <vt:lpstr>Лингвистический эксперимент</vt:lpstr>
      <vt:lpstr>Какие члены предложения могут выступать в роли уточняющих?</vt:lpstr>
      <vt:lpstr>Какие члены предложения могут выступать в роли уточняющих?</vt:lpstr>
      <vt:lpstr>Как определить, есть ли в предложении уточняющий второстепенный член?</vt:lpstr>
      <vt:lpstr>Возможно ли ошибиться в определении уточняющих членов предложения?</vt:lpstr>
      <vt:lpstr>Домашнее задание: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уточняющих членов предложения</dc:title>
  <dc:creator>Марина</dc:creator>
  <cp:lastModifiedBy>Марина</cp:lastModifiedBy>
  <cp:revision>10</cp:revision>
  <dcterms:created xsi:type="dcterms:W3CDTF">2020-04-15T17:33:36Z</dcterms:created>
  <dcterms:modified xsi:type="dcterms:W3CDTF">2020-04-16T08:16:33Z</dcterms:modified>
</cp:coreProperties>
</file>